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5"/>
  </p:sldMasterIdLst>
  <p:notesMasterIdLst>
    <p:notesMasterId r:id="rId19"/>
  </p:notesMasterIdLst>
  <p:sldIdLst>
    <p:sldId id="256" r:id="rId6"/>
    <p:sldId id="324" r:id="rId7"/>
    <p:sldId id="286" r:id="rId8"/>
    <p:sldId id="326" r:id="rId9"/>
    <p:sldId id="327" r:id="rId10"/>
    <p:sldId id="315" r:id="rId11"/>
    <p:sldId id="313" r:id="rId12"/>
    <p:sldId id="316" r:id="rId13"/>
    <p:sldId id="322" r:id="rId14"/>
    <p:sldId id="323" r:id="rId15"/>
    <p:sldId id="321" r:id="rId16"/>
    <p:sldId id="312" r:id="rId17"/>
    <p:sldId id="271" r:id="rId18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282EC"/>
    <a:srgbClr val="1318DB"/>
    <a:srgbClr val="800000"/>
    <a:srgbClr val="92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7857" autoAdjust="0"/>
  </p:normalViewPr>
  <p:slideViewPr>
    <p:cSldViewPr>
      <p:cViewPr varScale="1">
        <p:scale>
          <a:sx n="68" d="100"/>
          <a:sy n="68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fld id="{3BB4B371-47EF-4F94-805C-A1A2AA5EDD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4B371-47EF-4F94-805C-A1A2AA5EDDC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4B371-47EF-4F94-805C-A1A2AA5EDDC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4B371-47EF-4F94-805C-A1A2AA5EDDC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4B371-47EF-4F94-805C-A1A2AA5EDDC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55838" y="4189413"/>
            <a:ext cx="4602162" cy="763587"/>
          </a:xfrm>
        </p:spPr>
        <p:txBody>
          <a:bodyPr anchor="t" anchorCtr="0"/>
          <a:lstStyle>
            <a:lvl1pPr marL="0" indent="0">
              <a:buFont typeface="Monotype Sorts" pitchFamily="2" charset="2"/>
              <a:buNone/>
              <a:defRPr b="0">
                <a:latin typeface="+mn-lt"/>
              </a:defRPr>
            </a:lvl1pPr>
          </a:lstStyle>
          <a:p>
            <a:r>
              <a:rPr lang="en-US" altLang="en-US" dirty="0" smtClean="0"/>
              <a:t>Click to enter subtitle here</a:t>
            </a:r>
            <a:endParaRPr lang="en-US" altLang="en-US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418262"/>
            <a:ext cx="1158875" cy="363538"/>
          </a:xfrm>
          <a:prstGeom prst="rect">
            <a:avLst/>
          </a:prstGeom>
          <a:noFill/>
        </p:spPr>
      </p:pic>
      <p:sp>
        <p:nvSpPr>
          <p:cNvPr id="9224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209800" y="2286000"/>
            <a:ext cx="6477000" cy="1143000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3800"/>
              </a:lnSpc>
              <a:defRPr sz="400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157174" y="6596063"/>
            <a:ext cx="283443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900" b="0" dirty="0"/>
              <a:t>© </a:t>
            </a:r>
            <a:r>
              <a:rPr lang="en-US" altLang="en-US" sz="900" b="0" dirty="0" smtClean="0"/>
              <a:t>2010 The </a:t>
            </a:r>
            <a:r>
              <a:rPr lang="en-US" altLang="en-US" sz="900" b="0" dirty="0"/>
              <a:t>MITRE Corporation. All rights reserved.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432550" y="381000"/>
            <a:ext cx="1924050" cy="5799138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60400" y="381000"/>
            <a:ext cx="5619750" cy="5799138"/>
          </a:xfrm>
        </p:spPr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295400"/>
            <a:ext cx="7696200" cy="4884738"/>
          </a:xfrm>
        </p:spPr>
        <p:txBody>
          <a:bodyPr/>
          <a:lstStyle>
            <a:lvl1pPr>
              <a:lnSpc>
                <a:spcPts val="2400"/>
              </a:lnSpc>
              <a:defRPr/>
            </a:lvl1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ts val="3000"/>
              </a:lnSpc>
              <a:defRPr baseline="0"/>
            </a:lvl1pPr>
          </a:lstStyle>
          <a:p>
            <a:r>
              <a:rPr lang="en-US" dirty="0" smtClean="0"/>
              <a:t>Click to enter text here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400"/>
              </a:lnSpc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i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 </a:t>
            </a:r>
            <a:fld id="{B9AE4E6B-A92F-4F57-91B7-F22BFFFFBC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604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847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90" y="1535113"/>
            <a:ext cx="38114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8925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685800" y="2201862"/>
            <a:ext cx="38100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648200" y="2201862"/>
            <a:ext cx="38862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85800"/>
            <a:ext cx="3008313" cy="7493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685800"/>
            <a:ext cx="5111750" cy="54403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dirty="0" smtClean="0"/>
              <a:t>Click To enter text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35913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/>
              <a:t>Page  </a:t>
            </a:r>
            <a:fld id="{E40CCABB-9BBC-49C5-99B3-2E0B57D184A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670800" cy="48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85800" y="6400800"/>
            <a:ext cx="76962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1825" y="6489700"/>
            <a:ext cx="804863" cy="252413"/>
          </a:xfrm>
          <a:prstGeom prst="rect">
            <a:avLst/>
          </a:prstGeom>
          <a:noFill/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716432" y="6629400"/>
            <a:ext cx="283443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900" b="0" dirty="0"/>
              <a:t>© </a:t>
            </a:r>
            <a:r>
              <a:rPr lang="en-US" altLang="en-US" sz="900" b="0" dirty="0" smtClean="0"/>
              <a:t>2010 The </a:t>
            </a:r>
            <a:r>
              <a:rPr lang="en-US" altLang="en-US" sz="900" b="0" dirty="0"/>
              <a:t>MITRE Corporation. All rights reserved.</a:t>
            </a:r>
          </a:p>
        </p:txBody>
      </p: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685800" y="274638"/>
            <a:ext cx="7696200" cy="9445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 smtClean="0"/>
              <a:t>Click to enter text here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800" b="1" baseline="0">
          <a:solidFill>
            <a:srgbClr val="000099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9pPr>
    </p:titleStyle>
    <p:bodyStyle>
      <a:lvl1pPr marL="227013" indent="-227013" algn="l" rtl="0" eaLnBrk="1" fontAlgn="base" hangingPunct="1">
        <a:lnSpc>
          <a:spcPts val="22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Font typeface="Arial" pitchFamily="34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●"/>
        <a:defRPr sz="1400" b="1">
          <a:solidFill>
            <a:schemeClr val="tx1"/>
          </a:solidFill>
          <a:latin typeface="+mn-lt"/>
        </a:defRPr>
      </a:lvl4pPr>
      <a:lvl5pPr marL="1371600" indent="-106363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-"/>
        <a:defRPr sz="1200" b="1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6pPr>
      <a:lvl7pPr marL="26860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7pPr>
      <a:lvl8pPr marL="31432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8pPr>
      <a:lvl9pPr marL="36004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10" Type="http://schemas.openxmlformats.org/officeDocument/2006/relationships/image" Target="../media/image13.wmf"/><Relationship Id="rId4" Type="http://schemas.openxmlformats.org/officeDocument/2006/relationships/image" Target="../media/image7.png"/><Relationship Id="rId9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gi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334000"/>
            <a:ext cx="8001000" cy="763587"/>
          </a:xfrm>
        </p:spPr>
        <p:txBody>
          <a:bodyPr/>
          <a:lstStyle/>
          <a:p>
            <a:pPr algn="ctr"/>
            <a:r>
              <a:rPr lang="en-US" dirty="0" smtClean="0"/>
              <a:t>Ivan Kirillov</a:t>
            </a:r>
          </a:p>
          <a:p>
            <a:pPr algn="ctr"/>
            <a:r>
              <a:rPr lang="en-US" dirty="0" smtClean="0"/>
              <a:t>Penny Chase – Desiree Beck – Sean Barnum – Robert Martin</a:t>
            </a:r>
          </a:p>
          <a:p>
            <a:pPr algn="ctr"/>
            <a:endParaRPr lang="en-US" dirty="0" smtClean="0"/>
          </a:p>
        </p:txBody>
      </p:sp>
      <p:sp>
        <p:nvSpPr>
          <p:cNvPr id="7" name="Rectangle 6"/>
          <p:cNvSpPr/>
          <p:nvPr/>
        </p:nvSpPr>
        <p:spPr bwMode="auto">
          <a:xfrm>
            <a:off x="0" y="1600200"/>
            <a:ext cx="9144000" cy="3352800"/>
          </a:xfrm>
          <a:prstGeom prst="rect">
            <a:avLst/>
          </a:prstGeom>
          <a:blipFill dpi="0" rotWithShape="1">
            <a:blip r:embed="rId3" cstate="print">
              <a:alphaModFix amt="55000"/>
            </a:blip>
            <a:srcRect/>
            <a:stretch>
              <a:fillRect/>
            </a:stretch>
          </a:blip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0" y="1600200"/>
            <a:ext cx="9144000" cy="3352800"/>
          </a:xfrm>
          <a:prstGeom prst="rect">
            <a:avLst/>
          </a:prstGeom>
          <a:blipFill dpi="0" rotWithShape="1">
            <a:blip r:embed="rId4" cstate="print">
              <a:alphaModFix amt="29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841864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MAEC Schema Overview – Initial Release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28600" y="990600"/>
            <a:ext cx="2438400" cy="304800"/>
          </a:xfrm>
          <a:prstGeom prst="rect">
            <a:avLst/>
          </a:prstGeom>
          <a:solidFill>
            <a:srgbClr val="FFCC99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ActionType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429000" y="990600"/>
            <a:ext cx="2438400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Calibri" pitchFamily="34" charset="0"/>
              </a:rPr>
              <a:t>BehaviorType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553200" y="990600"/>
            <a:ext cx="2438400" cy="304800"/>
          </a:xfrm>
          <a:prstGeom prst="rect">
            <a:avLst/>
          </a:prstGeom>
          <a:solidFill>
            <a:srgbClr val="008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ObjectType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pic>
        <p:nvPicPr>
          <p:cNvPr id="28" name="Picture 27" descr="action_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371600"/>
            <a:ext cx="2334437" cy="4953000"/>
          </a:xfrm>
          <a:prstGeom prst="rect">
            <a:avLst/>
          </a:prstGeom>
        </p:spPr>
      </p:pic>
      <p:pic>
        <p:nvPicPr>
          <p:cNvPr id="29" name="Picture 28" descr="behavior_typ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1371600"/>
            <a:ext cx="2676525" cy="4572000"/>
          </a:xfrm>
          <a:prstGeom prst="rect">
            <a:avLst/>
          </a:prstGeom>
        </p:spPr>
      </p:pic>
      <p:pic>
        <p:nvPicPr>
          <p:cNvPr id="31" name="Picture 30" descr="object_typ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7000" y="1371600"/>
            <a:ext cx="2510921" cy="481332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781800" y="6019800"/>
            <a:ext cx="1676400" cy="4129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7696200" cy="944562"/>
          </a:xfrm>
        </p:spPr>
        <p:txBody>
          <a:bodyPr/>
          <a:lstStyle/>
          <a:p>
            <a:r>
              <a:rPr lang="en-US" dirty="0" smtClean="0"/>
              <a:t>Test Case: </a:t>
            </a:r>
            <a:r>
              <a:rPr lang="en-US" dirty="0" err="1" smtClean="0"/>
              <a:t>CWSandbox</a:t>
            </a:r>
            <a:r>
              <a:rPr lang="en-US" dirty="0" smtClean="0"/>
              <a:t> Output -&gt; MAEC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3429000"/>
            <a:ext cx="4191000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n-lt"/>
              </a:rPr>
              <a:t>Raw </a:t>
            </a:r>
            <a:r>
              <a:rPr lang="en-US" sz="2400" b="1" dirty="0" err="1" smtClean="0">
                <a:latin typeface="+mn-lt"/>
              </a:rPr>
              <a:t>CWSandbox</a:t>
            </a:r>
            <a:r>
              <a:rPr lang="en-US" sz="2400" b="1" dirty="0" smtClean="0">
                <a:latin typeface="+mn-lt"/>
              </a:rPr>
              <a:t> Output</a:t>
            </a:r>
            <a:endParaRPr lang="en-US" sz="2400" b="1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19600" y="5562600"/>
            <a:ext cx="1066800" cy="76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MAEC XSD</a:t>
            </a:r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9" name="Straight Arrow Connector 8"/>
          <p:cNvCxnSpPr>
            <a:stCxn id="7" idx="0"/>
            <a:endCxn id="8" idx="2"/>
          </p:cNvCxnSpPr>
          <p:nvPr/>
        </p:nvCxnSpPr>
        <p:spPr>
          <a:xfrm rot="5400000" flipH="1" flipV="1">
            <a:off x="4800600" y="5410200"/>
            <a:ext cx="304800" cy="1588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5" idx="2"/>
            <a:endCxn id="8" idx="1"/>
          </p:cNvCxnSpPr>
          <p:nvPr/>
        </p:nvCxnSpPr>
        <p:spPr>
          <a:xfrm rot="16200000" flipH="1">
            <a:off x="2778217" y="3159217"/>
            <a:ext cx="806266" cy="2171700"/>
          </a:xfrm>
          <a:prstGeom prst="bentConnector2">
            <a:avLst/>
          </a:prstGeom>
          <a:ln w="381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3"/>
          </p:cNvCxnSpPr>
          <p:nvPr/>
        </p:nvCxnSpPr>
        <p:spPr>
          <a:xfrm>
            <a:off x="5638800" y="4648200"/>
            <a:ext cx="762000" cy="1588"/>
          </a:xfrm>
          <a:prstGeom prst="straightConnector1">
            <a:avLst/>
          </a:prstGeom>
          <a:ln w="38100"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maec_cwsandbox_represen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2750" y="838200"/>
            <a:ext cx="3501250" cy="3692656"/>
          </a:xfrm>
          <a:prstGeom prst="rect">
            <a:avLst/>
          </a:prstGeom>
        </p:spPr>
      </p:pic>
      <p:pic>
        <p:nvPicPr>
          <p:cNvPr id="13" name="Picture 12" descr="cwsandbox_rawoutpu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219200"/>
            <a:ext cx="4495800" cy="221228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267200" y="4038600"/>
            <a:ext cx="1371600" cy="1219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Python XSD Bindings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24600" y="4495800"/>
            <a:ext cx="2057400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+mn-lt"/>
              </a:rPr>
              <a:t>MAEC XML</a:t>
            </a:r>
            <a:endParaRPr lang="en-US" sz="24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990600"/>
            <a:ext cx="7696200" cy="5265738"/>
          </a:xfrm>
        </p:spPr>
        <p:txBody>
          <a:bodyPr/>
          <a:lstStyle/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Initial Schema Release…Soon!</a:t>
            </a:r>
          </a:p>
          <a:p>
            <a:pPr lvl="1"/>
            <a:r>
              <a:rPr lang="en-US" dirty="0" smtClean="0"/>
              <a:t>Focus on Dynamic Analysis/Sandboxes</a:t>
            </a:r>
          </a:p>
          <a:p>
            <a:pPr lvl="1"/>
            <a:r>
              <a:rPr lang="en-US" dirty="0" smtClean="0"/>
              <a:t>Template development for defining actions, objects, behaviors</a:t>
            </a:r>
          </a:p>
          <a:p>
            <a:pPr lvl="1"/>
            <a:r>
              <a:rPr lang="en-US" dirty="0" smtClean="0"/>
              <a:t>Linked to IEEE ICSG Metadata schema</a:t>
            </a:r>
          </a:p>
          <a:p>
            <a:pPr lvl="1"/>
            <a:r>
              <a:rPr lang="en-US" dirty="0" smtClean="0"/>
              <a:t>Other issues: dealing with multi-partite malware, malware families, linking to CAPEC/CWE, etc.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Upcoming Events</a:t>
            </a:r>
          </a:p>
          <a:p>
            <a:pPr lvl="1"/>
            <a:r>
              <a:rPr lang="en-US" dirty="0" smtClean="0"/>
              <a:t>June 21</a:t>
            </a:r>
            <a:r>
              <a:rPr lang="en-US" baseline="30000" dirty="0" smtClean="0"/>
              <a:t>st</a:t>
            </a:r>
            <a:r>
              <a:rPr lang="en-US" dirty="0" smtClean="0"/>
              <a:t>: DHS SWA Forum Working Group Sessions</a:t>
            </a:r>
          </a:p>
          <a:p>
            <a:pPr lvl="1"/>
            <a:r>
              <a:rPr lang="en-US" dirty="0" smtClean="0"/>
              <a:t>July 15-16: Lincoln Labs Malware TEM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7696200" cy="944562"/>
          </a:xfrm>
        </p:spPr>
        <p:txBody>
          <a:bodyPr/>
          <a:lstStyle/>
          <a:p>
            <a:r>
              <a:rPr lang="en-US" dirty="0" smtClean="0"/>
              <a:t>Current Activities &amp;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to Develop Standards for Malware?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2" name="Group 20"/>
          <p:cNvGrpSpPr/>
          <p:nvPr/>
        </p:nvGrpSpPr>
        <p:grpSpPr>
          <a:xfrm>
            <a:off x="1524000" y="3962400"/>
            <a:ext cx="1095375" cy="1181100"/>
            <a:chOff x="6477000" y="4038600"/>
            <a:chExt cx="1857375" cy="1790700"/>
          </a:xfrm>
        </p:grpSpPr>
        <p:pic>
          <p:nvPicPr>
            <p:cNvPr id="1026" name="Picture 2" descr="C:\Documents and Settings\pc\Local Settings\Temporary Internet Files\Content.IE5\6A7O1M57\MCj0426062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77000" y="4038600"/>
              <a:ext cx="1857375" cy="1790700"/>
            </a:xfrm>
            <a:prstGeom prst="rect">
              <a:avLst/>
            </a:prstGeom>
            <a:noFill/>
          </p:spPr>
        </p:pic>
        <p:pic>
          <p:nvPicPr>
            <p:cNvPr id="1027" name="Picture 3" descr="C:\Documents and Settings\pc\Local Settings\Temporary Internet Files\Content.IE5\GCN0AJ6P\MCj0438028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0" y="4267200"/>
              <a:ext cx="1447800" cy="1447800"/>
            </a:xfrm>
            <a:prstGeom prst="rect">
              <a:avLst/>
            </a:prstGeom>
            <a:noFill/>
          </p:spPr>
        </p:pic>
      </p:grp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 l="23956" t="35924" r="8426" b="45976"/>
          <a:stretch>
            <a:fillRect/>
          </a:stretch>
        </p:blipFill>
        <p:spPr bwMode="auto">
          <a:xfrm>
            <a:off x="457200" y="1676400"/>
            <a:ext cx="4559427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04800" y="1295400"/>
            <a:ext cx="3733800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Multiple layers of protection</a:t>
            </a:r>
            <a:endParaRPr lang="en-US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5181600" y="1524000"/>
            <a:ext cx="3581400" cy="2438400"/>
            <a:chOff x="783" y="582"/>
            <a:chExt cx="4977" cy="3375"/>
          </a:xfrm>
        </p:grpSpPr>
        <p:pic>
          <p:nvPicPr>
            <p:cNvPr id="16" name="Picture 4" descr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83" y="582"/>
              <a:ext cx="4744" cy="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5" descr="ap_lancop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01" y="1697"/>
              <a:ext cx="56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6" descr="ap_soteriatech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87" y="1899"/>
              <a:ext cx="694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7" descr="ap_netwitness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865" y="813"/>
              <a:ext cx="895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Group 21"/>
          <p:cNvGrpSpPr/>
          <p:nvPr/>
        </p:nvGrpSpPr>
        <p:grpSpPr>
          <a:xfrm rot="21206126">
            <a:off x="2209800" y="4343400"/>
            <a:ext cx="1095375" cy="1181100"/>
            <a:chOff x="6477000" y="4038600"/>
            <a:chExt cx="1857375" cy="1790700"/>
          </a:xfrm>
        </p:grpSpPr>
        <p:pic>
          <p:nvPicPr>
            <p:cNvPr id="23" name="Picture 2" descr="C:\Documents and Settings\pc\Local Settings\Temporary Internet Files\Content.IE5\6A7O1M57\MCj0426062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77000" y="4038600"/>
              <a:ext cx="1857375" cy="1790700"/>
            </a:xfrm>
            <a:prstGeom prst="rect">
              <a:avLst/>
            </a:prstGeom>
            <a:noFill/>
          </p:spPr>
        </p:pic>
        <p:pic>
          <p:nvPicPr>
            <p:cNvPr id="24" name="Picture 3" descr="C:\Documents and Settings\pc\Local Settings\Temporary Internet Files\Content.IE5\GCN0AJ6P\MCj0438028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0" y="4267200"/>
              <a:ext cx="1447800" cy="1447800"/>
            </a:xfrm>
            <a:prstGeom prst="rect">
              <a:avLst/>
            </a:prstGeom>
            <a:noFill/>
          </p:spPr>
        </p:pic>
      </p:grpSp>
      <p:grpSp>
        <p:nvGrpSpPr>
          <p:cNvPr id="8" name="Group 24"/>
          <p:cNvGrpSpPr/>
          <p:nvPr/>
        </p:nvGrpSpPr>
        <p:grpSpPr>
          <a:xfrm rot="21206126">
            <a:off x="1600200" y="4724400"/>
            <a:ext cx="1095375" cy="1181100"/>
            <a:chOff x="6477000" y="4038600"/>
            <a:chExt cx="1857375" cy="1790700"/>
          </a:xfrm>
        </p:grpSpPr>
        <p:pic>
          <p:nvPicPr>
            <p:cNvPr id="26" name="Picture 2" descr="C:\Documents and Settings\pc\Local Settings\Temporary Internet Files\Content.IE5\6A7O1M57\MCj0426062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77000" y="4038600"/>
              <a:ext cx="1857375" cy="1790700"/>
            </a:xfrm>
            <a:prstGeom prst="rect">
              <a:avLst/>
            </a:prstGeom>
            <a:noFill/>
          </p:spPr>
        </p:pic>
        <p:pic>
          <p:nvPicPr>
            <p:cNvPr id="27" name="Picture 3" descr="C:\Documents and Settings\pc\Local Settings\Temporary Internet Files\Content.IE5\GCN0AJ6P\MCj0438028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0" y="4267200"/>
              <a:ext cx="1447800" cy="1447800"/>
            </a:xfrm>
            <a:prstGeom prst="rect">
              <a:avLst/>
            </a:prstGeom>
            <a:noFill/>
          </p:spPr>
        </p:pic>
      </p:grpSp>
      <p:sp>
        <p:nvSpPr>
          <p:cNvPr id="28" name="TextBox 27"/>
          <p:cNvSpPr txBox="1"/>
          <p:nvPr/>
        </p:nvSpPr>
        <p:spPr>
          <a:xfrm>
            <a:off x="5181600" y="990600"/>
            <a:ext cx="3733800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Lots of products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57200" y="3581400"/>
            <a:ext cx="3733800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Inconsistent reports</a:t>
            </a:r>
            <a:endParaRPr lang="en-US" dirty="0"/>
          </a:p>
        </p:txBody>
      </p:sp>
      <p:grpSp>
        <p:nvGrpSpPr>
          <p:cNvPr id="9" name="Group 29"/>
          <p:cNvGrpSpPr/>
          <p:nvPr/>
        </p:nvGrpSpPr>
        <p:grpSpPr>
          <a:xfrm rot="21206126">
            <a:off x="2514600" y="4648200"/>
            <a:ext cx="1095375" cy="1181100"/>
            <a:chOff x="6477000" y="4038600"/>
            <a:chExt cx="1857375" cy="1790700"/>
          </a:xfrm>
        </p:grpSpPr>
        <p:pic>
          <p:nvPicPr>
            <p:cNvPr id="31" name="Picture 2" descr="C:\Documents and Settings\pc\Local Settings\Temporary Internet Files\Content.IE5\6A7O1M57\MCj0426062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77000" y="4038600"/>
              <a:ext cx="1857375" cy="1790700"/>
            </a:xfrm>
            <a:prstGeom prst="rect">
              <a:avLst/>
            </a:prstGeom>
            <a:noFill/>
          </p:spPr>
        </p:pic>
        <p:pic>
          <p:nvPicPr>
            <p:cNvPr id="32" name="Picture 3" descr="C:\Documents and Settings\pc\Local Settings\Temporary Internet Files\Content.IE5\GCN0AJ6P\MCj0438028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0" y="4267200"/>
              <a:ext cx="1447800" cy="1447800"/>
            </a:xfrm>
            <a:prstGeom prst="rect">
              <a:avLst/>
            </a:prstGeom>
            <a:noFill/>
          </p:spPr>
        </p:pic>
      </p:grpSp>
      <p:sp>
        <p:nvSpPr>
          <p:cNvPr id="36" name="TextBox 35"/>
          <p:cNvSpPr txBox="1"/>
          <p:nvPr/>
        </p:nvSpPr>
        <p:spPr>
          <a:xfrm>
            <a:off x="4419600" y="5867400"/>
            <a:ext cx="3733800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There’s an arms race</a:t>
            </a:r>
            <a:endParaRPr lang="en-US" dirty="0"/>
          </a:p>
        </p:txBody>
      </p:sp>
      <p:pic>
        <p:nvPicPr>
          <p:cNvPr id="6" name="Picture 7" descr="C:\Documents and Settings\pc\Local Settings\Temporary Internet Files\Content.IE5\GCN0AJ6P\MCj04103650000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00600" y="4495800"/>
            <a:ext cx="1222194" cy="1152525"/>
          </a:xfrm>
          <a:prstGeom prst="rect">
            <a:avLst/>
          </a:prstGeom>
          <a:noFill/>
        </p:spPr>
      </p:pic>
      <p:pic>
        <p:nvPicPr>
          <p:cNvPr id="34" name="Picture 5" descr="C:\Documents and Settings\pc\Local Settings\Temporary Internet Files\Content.IE5\1GVLZJSV\MCj04352880000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00800" y="4648200"/>
            <a:ext cx="2032000" cy="1025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Correlate, Integrate, Automate</a:t>
            </a:r>
            <a:endParaRPr lang="en-US" dirty="0"/>
          </a:p>
        </p:txBody>
      </p:sp>
      <p:pic>
        <p:nvPicPr>
          <p:cNvPr id="6" name="Picture 5" descr="C:\Documents and Settings\pc\Local Settings\Temporary Internet Files\Content.IE5\GCN0AJ6P\MCj029086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19200"/>
            <a:ext cx="1139474" cy="1173178"/>
          </a:xfrm>
          <a:prstGeom prst="rect">
            <a:avLst/>
          </a:prstGeom>
          <a:noFill/>
        </p:spPr>
      </p:pic>
      <p:pic>
        <p:nvPicPr>
          <p:cNvPr id="2051" name="Picture 3" descr="C:\Documents and Settings\pc\Local Settings\Temporary Internet Files\Content.IE5\6A7O1M57\MCBD19743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219200"/>
            <a:ext cx="1324824" cy="1428164"/>
          </a:xfrm>
          <a:prstGeom prst="rect">
            <a:avLst/>
          </a:prstGeom>
          <a:noFill/>
        </p:spPr>
      </p:pic>
      <p:pic>
        <p:nvPicPr>
          <p:cNvPr id="2052" name="Picture 4" descr="C:\Documents and Settings\pc\Local Settings\Temporary Internet Files\Content.IE5\GCN0AJ6P\MCj0426048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505200"/>
            <a:ext cx="1250950" cy="1339307"/>
          </a:xfrm>
          <a:prstGeom prst="rect">
            <a:avLst/>
          </a:prstGeom>
          <a:noFill/>
        </p:spPr>
      </p:pic>
      <p:pic>
        <p:nvPicPr>
          <p:cNvPr id="2058" name="Picture 10" descr="C:\Documents and Settings\pc\Local Settings\Temporary Internet Files\Content.IE5\6A7O1M57\MCPE07271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4191000"/>
            <a:ext cx="1911319" cy="1574549"/>
          </a:xfrm>
          <a:prstGeom prst="rect">
            <a:avLst/>
          </a:prstGeom>
          <a:noFill/>
        </p:spPr>
      </p:pic>
      <p:pic>
        <p:nvPicPr>
          <p:cNvPr id="2059" name="Picture 11" descr="C:\Documents and Settings\pc\Local Settings\Temporary Internet Files\Content.IE5\GCN0AJ6P\MCj0435242000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962400" y="4419600"/>
            <a:ext cx="1078354" cy="21336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1295400" y="2438400"/>
            <a:ext cx="1018228" cy="385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Threats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94402" y="4876800"/>
            <a:ext cx="1753430" cy="385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Vulnerabilities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086600" y="2743200"/>
            <a:ext cx="1236237" cy="385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Detection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340105" y="5791200"/>
            <a:ext cx="1287532" cy="385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Response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848472" y="6019800"/>
            <a:ext cx="1249060" cy="385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Platforms</a:t>
            </a:r>
            <a:endParaRPr lang="en-US" dirty="0"/>
          </a:p>
        </p:txBody>
      </p:sp>
      <p:cxnSp>
        <p:nvCxnSpPr>
          <p:cNvPr id="28" name="Straight Connector 27"/>
          <p:cNvCxnSpPr>
            <a:stCxn id="6" idx="3"/>
          </p:cNvCxnSpPr>
          <p:nvPr/>
        </p:nvCxnSpPr>
        <p:spPr bwMode="auto">
          <a:xfrm>
            <a:off x="2587274" y="1805789"/>
            <a:ext cx="1070326" cy="632611"/>
          </a:xfrm>
          <a:prstGeom prst="line">
            <a:avLst/>
          </a:prstGeom>
          <a:solidFill>
            <a:srgbClr val="FFCC99"/>
          </a:solidFill>
          <a:ln w="28575" cap="flat" cmpd="sng" algn="ctr">
            <a:solidFill>
              <a:srgbClr val="0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1905000" y="2438400"/>
            <a:ext cx="1752600" cy="1447802"/>
          </a:xfrm>
          <a:prstGeom prst="line">
            <a:avLst/>
          </a:prstGeom>
          <a:solidFill>
            <a:srgbClr val="FFCC99"/>
          </a:solidFill>
          <a:ln w="28575" cap="flat" cmpd="sng" algn="ctr">
            <a:solidFill>
              <a:srgbClr val="0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31" name="Straight Connector 30"/>
          <p:cNvCxnSpPr>
            <a:stCxn id="32" idx="3"/>
          </p:cNvCxnSpPr>
          <p:nvPr/>
        </p:nvCxnSpPr>
        <p:spPr bwMode="auto">
          <a:xfrm flipV="1">
            <a:off x="5629275" y="1752601"/>
            <a:ext cx="1000125" cy="647699"/>
          </a:xfrm>
          <a:prstGeom prst="line">
            <a:avLst/>
          </a:prstGeom>
          <a:solidFill>
            <a:srgbClr val="FFCC99"/>
          </a:solidFill>
          <a:ln w="28575" cap="flat" cmpd="sng" algn="ctr">
            <a:solidFill>
              <a:srgbClr val="0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34" name="Straight Connector 33"/>
          <p:cNvCxnSpPr>
            <a:endCxn id="2059" idx="0"/>
          </p:cNvCxnSpPr>
          <p:nvPr/>
        </p:nvCxnSpPr>
        <p:spPr bwMode="auto">
          <a:xfrm rot="5400000">
            <a:off x="3736690" y="3508090"/>
            <a:ext cx="1676398" cy="146623"/>
          </a:xfrm>
          <a:prstGeom prst="line">
            <a:avLst/>
          </a:prstGeom>
          <a:solidFill>
            <a:srgbClr val="FFCC99"/>
          </a:solidFill>
          <a:ln w="28575" cap="flat" cmpd="sng" algn="ctr">
            <a:solidFill>
              <a:srgbClr val="0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36" name="Straight Connector 35"/>
          <p:cNvCxnSpPr>
            <a:stCxn id="32" idx="3"/>
            <a:endCxn id="2058" idx="1"/>
          </p:cNvCxnSpPr>
          <p:nvPr/>
        </p:nvCxnSpPr>
        <p:spPr bwMode="auto">
          <a:xfrm>
            <a:off x="5629275" y="2400300"/>
            <a:ext cx="1457325" cy="2577975"/>
          </a:xfrm>
          <a:prstGeom prst="line">
            <a:avLst/>
          </a:prstGeom>
          <a:solidFill>
            <a:srgbClr val="FFCC99"/>
          </a:solidFill>
          <a:ln w="28575" cap="flat" cmpd="sng" algn="ctr">
            <a:solidFill>
              <a:srgbClr val="000000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pic>
        <p:nvPicPr>
          <p:cNvPr id="32" name="Picture 31" descr="Maec-logo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33800" y="2133600"/>
            <a:ext cx="1895475" cy="533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7696200" cy="944562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381000" y="3725863"/>
            <a:ext cx="861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895600" y="4038600"/>
            <a:ext cx="1606550" cy="114390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ts val="1800"/>
              </a:lnSpc>
              <a:buClr>
                <a:srgbClr val="FDAA03"/>
              </a:buClr>
            </a:pPr>
            <a:r>
              <a:rPr lang="en-US" sz="1200" b="1" dirty="0">
                <a:solidFill>
                  <a:srgbClr val="993366"/>
                </a:solidFill>
              </a:rPr>
              <a:t>Oct 2005</a:t>
            </a:r>
          </a:p>
          <a:p>
            <a:pPr algn="ctr">
              <a:lnSpc>
                <a:spcPts val="1800"/>
              </a:lnSpc>
              <a:buClr>
                <a:srgbClr val="FDAA03"/>
              </a:buClr>
            </a:pPr>
            <a:r>
              <a:rPr lang="en-US" sz="1200" dirty="0" smtClean="0"/>
              <a:t>CME p</a:t>
            </a:r>
            <a:r>
              <a:rPr lang="en-US" sz="1200" b="1" dirty="0" smtClean="0"/>
              <a:t>ublic announcement </a:t>
            </a:r>
            <a:r>
              <a:rPr lang="en-US" sz="1200" b="1" dirty="0"/>
              <a:t>and </a:t>
            </a:r>
            <a:r>
              <a:rPr lang="en-US" sz="1200" dirty="0" smtClean="0"/>
              <a:t>w</a:t>
            </a:r>
            <a:r>
              <a:rPr lang="en-US" sz="1200" b="1" dirty="0" smtClean="0"/>
              <a:t>ebsite</a:t>
            </a:r>
            <a:endParaRPr lang="en-US" sz="1200" b="1" dirty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419600" y="4038600"/>
            <a:ext cx="1606550" cy="91307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ts val="1800"/>
              </a:lnSpc>
              <a:buClr>
                <a:srgbClr val="FDAA03"/>
              </a:buClr>
            </a:pPr>
            <a:r>
              <a:rPr lang="en-US" sz="1200" b="1" dirty="0" smtClean="0">
                <a:solidFill>
                  <a:srgbClr val="993366"/>
                </a:solidFill>
              </a:rPr>
              <a:t>Jan 2007</a:t>
            </a:r>
            <a:endParaRPr lang="en-US" sz="1200" b="1" dirty="0">
              <a:solidFill>
                <a:srgbClr val="993366"/>
              </a:solidFill>
            </a:endParaRPr>
          </a:p>
          <a:p>
            <a:pPr algn="ctr">
              <a:lnSpc>
                <a:spcPts val="1800"/>
              </a:lnSpc>
              <a:buClr>
                <a:srgbClr val="FDAA03"/>
              </a:buClr>
            </a:pPr>
            <a:r>
              <a:rPr lang="en-US" sz="1200" b="1" dirty="0" smtClean="0"/>
              <a:t>39 </a:t>
            </a:r>
            <a:r>
              <a:rPr lang="en-US" sz="1200" b="1" dirty="0"/>
              <a:t>CME IDs </a:t>
            </a:r>
            <a:r>
              <a:rPr lang="en-US" sz="1200" b="1" dirty="0" smtClean="0"/>
              <a:t>assigned</a:t>
            </a:r>
            <a:endParaRPr lang="en-US" sz="1200" b="1" dirty="0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977900" y="3713163"/>
            <a:ext cx="0" cy="317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3679825" y="3719513"/>
            <a:ext cx="0" cy="317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5327650" y="3706813"/>
            <a:ext cx="0" cy="317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209800"/>
            <a:ext cx="1407378" cy="1193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2209800"/>
            <a:ext cx="1451366" cy="12065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447800" y="4038600"/>
            <a:ext cx="1676400" cy="91307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buClr>
                <a:srgbClr val="FDAA03"/>
              </a:buClr>
            </a:pPr>
            <a:r>
              <a:rPr lang="en-US" sz="1200" b="1" dirty="0" smtClean="0">
                <a:solidFill>
                  <a:srgbClr val="993366"/>
                </a:solidFill>
              </a:rPr>
              <a:t>Feb 2005</a:t>
            </a:r>
            <a:endParaRPr lang="en-US" sz="1200" b="1" dirty="0">
              <a:solidFill>
                <a:srgbClr val="993366"/>
              </a:solidFill>
            </a:endParaRPr>
          </a:p>
          <a:p>
            <a:pPr algn="ctr">
              <a:lnSpc>
                <a:spcPts val="1800"/>
              </a:lnSpc>
              <a:buClr>
                <a:srgbClr val="FDAA03"/>
              </a:buClr>
            </a:pPr>
            <a:r>
              <a:rPr lang="en-US" sz="1200" b="1" dirty="0" smtClean="0"/>
              <a:t>CME Submission Server</a:t>
            </a:r>
            <a:endParaRPr lang="en-US" sz="1200" b="1" dirty="0"/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2286000" y="3733800"/>
            <a:ext cx="0" cy="317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0" y="4038600"/>
            <a:ext cx="1784350" cy="119519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ts val="2200"/>
              </a:lnSpc>
              <a:buClr>
                <a:srgbClr val="FDAA03"/>
              </a:buClr>
              <a:buFontTx/>
              <a:buNone/>
            </a:pPr>
            <a:r>
              <a:rPr lang="en-US" sz="1200" b="1" dirty="0">
                <a:solidFill>
                  <a:srgbClr val="993366"/>
                </a:solidFill>
              </a:rPr>
              <a:t>Oct 2004</a:t>
            </a:r>
          </a:p>
          <a:p>
            <a:pPr algn="ctr">
              <a:lnSpc>
                <a:spcPts val="1800"/>
              </a:lnSpc>
              <a:buClr>
                <a:srgbClr val="FDAA03"/>
              </a:buClr>
              <a:buFontTx/>
              <a:buNone/>
            </a:pPr>
            <a:r>
              <a:rPr lang="en-US" sz="1200" b="1" dirty="0">
                <a:solidFill>
                  <a:schemeClr val="tx1"/>
                </a:solidFill>
              </a:rPr>
              <a:t>Initial </a:t>
            </a:r>
            <a:r>
              <a:rPr lang="en-US" sz="1200" b="1" dirty="0" smtClean="0">
                <a:solidFill>
                  <a:schemeClr val="tx1"/>
                </a:solidFill>
              </a:rPr>
              <a:t>CME discussions </a:t>
            </a:r>
            <a:r>
              <a:rPr lang="en-US" sz="1200" b="1" dirty="0">
                <a:solidFill>
                  <a:schemeClr val="tx1"/>
                </a:solidFill>
              </a:rPr>
              <a:t>at VB Conference</a:t>
            </a:r>
          </a:p>
        </p:txBody>
      </p:sp>
      <p:grpSp>
        <p:nvGrpSpPr>
          <p:cNvPr id="2" name="Group 40"/>
          <p:cNvGrpSpPr/>
          <p:nvPr/>
        </p:nvGrpSpPr>
        <p:grpSpPr>
          <a:xfrm>
            <a:off x="0" y="1219200"/>
            <a:ext cx="1409806" cy="1805464"/>
            <a:chOff x="0" y="1219200"/>
            <a:chExt cx="1409806" cy="1805464"/>
          </a:xfrm>
        </p:grpSpPr>
        <p:pic>
          <p:nvPicPr>
            <p:cNvPr id="28" name="Picture 2" descr="C:\Documents and Settings\sbarr\Local Settings\Temporary Internet Files\Content.IE5\AZ4I4LUP\MPj04446710000[1]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4800" y="1219200"/>
              <a:ext cx="838200" cy="1085439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0" y="2286000"/>
              <a:ext cx="140980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  <a:spcAft>
                  <a:spcPts val="0"/>
                </a:spcAft>
              </a:pPr>
              <a:r>
                <a:rPr lang="en-US" sz="1400" dirty="0" err="1" smtClean="0"/>
                <a:t>Nimda</a:t>
              </a:r>
              <a:r>
                <a:rPr lang="en-US" sz="1400" dirty="0" smtClean="0"/>
                <a:t> or</a:t>
              </a:r>
            </a:p>
            <a:p>
              <a:pPr>
                <a:lnSpc>
                  <a:spcPct val="100000"/>
                </a:lnSpc>
                <a:spcAft>
                  <a:spcPts val="0"/>
                </a:spcAft>
              </a:pPr>
              <a:r>
                <a:rPr lang="en-US" sz="1400" dirty="0" smtClean="0"/>
                <a:t>I-Worm or</a:t>
              </a:r>
            </a:p>
            <a:p>
              <a:pPr>
                <a:lnSpc>
                  <a:spcPct val="100000"/>
                </a:lnSpc>
                <a:spcAft>
                  <a:spcPts val="0"/>
                </a:spcAft>
              </a:pPr>
              <a:r>
                <a:rPr lang="en-US" sz="1400" dirty="0" smtClean="0"/>
                <a:t>Readme?</a:t>
              </a:r>
              <a:endParaRPr lang="en-US" sz="1400" dirty="0"/>
            </a:p>
          </p:txBody>
        </p:sp>
      </p:grpSp>
      <p:sp>
        <p:nvSpPr>
          <p:cNvPr id="33" name="Line 13"/>
          <p:cNvSpPr>
            <a:spLocks noChangeShapeType="1"/>
          </p:cNvSpPr>
          <p:nvPr/>
        </p:nvSpPr>
        <p:spPr bwMode="auto">
          <a:xfrm>
            <a:off x="6318250" y="3706813"/>
            <a:ext cx="0" cy="317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Line 13"/>
          <p:cNvSpPr>
            <a:spLocks noChangeShapeType="1"/>
          </p:cNvSpPr>
          <p:nvPr/>
        </p:nvSpPr>
        <p:spPr bwMode="auto">
          <a:xfrm>
            <a:off x="7689850" y="3706813"/>
            <a:ext cx="0" cy="317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Line 13"/>
          <p:cNvSpPr>
            <a:spLocks noChangeShapeType="1"/>
          </p:cNvSpPr>
          <p:nvPr/>
        </p:nvSpPr>
        <p:spPr bwMode="auto">
          <a:xfrm>
            <a:off x="8756650" y="3706813"/>
            <a:ext cx="0" cy="317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8" name="Picture 20" descr="cme_jpg"/>
          <p:cNvPicPr>
            <a:picLocks noChangeAspect="1" noChangeArrowheads="1"/>
          </p:cNvPicPr>
          <p:nvPr/>
        </p:nvPicPr>
        <p:blipFill>
          <a:blip r:embed="rId6" cstate="print"/>
          <a:srcRect r="30858"/>
          <a:stretch>
            <a:fillRect/>
          </a:stretch>
        </p:blipFill>
        <p:spPr bwMode="auto">
          <a:xfrm>
            <a:off x="1447800" y="5257800"/>
            <a:ext cx="1608138" cy="810867"/>
          </a:xfrm>
          <a:prstGeom prst="rect">
            <a:avLst/>
          </a:prstGeom>
          <a:noFill/>
        </p:spPr>
      </p:pic>
      <p:grpSp>
        <p:nvGrpSpPr>
          <p:cNvPr id="5" name="Group 47"/>
          <p:cNvGrpSpPr/>
          <p:nvPr/>
        </p:nvGrpSpPr>
        <p:grpSpPr>
          <a:xfrm>
            <a:off x="3429000" y="2133600"/>
            <a:ext cx="6026150" cy="3733800"/>
            <a:chOff x="3429000" y="2133600"/>
            <a:chExt cx="6026150" cy="3733800"/>
          </a:xfrm>
        </p:grpSpPr>
        <p:sp>
          <p:nvSpPr>
            <p:cNvPr id="32" name="Text Box 10"/>
            <p:cNvSpPr txBox="1">
              <a:spLocks noChangeArrowheads="1"/>
            </p:cNvSpPr>
            <p:nvPr/>
          </p:nvSpPr>
          <p:spPr bwMode="auto">
            <a:xfrm>
              <a:off x="5562600" y="4038600"/>
              <a:ext cx="1447800" cy="91307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  <a:buClr>
                  <a:srgbClr val="FDAA03"/>
                </a:buClr>
              </a:pPr>
              <a:r>
                <a:rPr lang="en-US" sz="1200" b="1" dirty="0" smtClean="0">
                  <a:solidFill>
                    <a:srgbClr val="993366"/>
                  </a:solidFill>
                </a:rPr>
                <a:t>Feb 2007</a:t>
              </a:r>
              <a:endParaRPr lang="en-US" sz="1200" b="1" dirty="0">
                <a:solidFill>
                  <a:srgbClr val="993366"/>
                </a:solidFill>
              </a:endParaRPr>
            </a:p>
            <a:p>
              <a:pPr algn="ctr">
                <a:lnSpc>
                  <a:spcPts val="1800"/>
                </a:lnSpc>
                <a:buClr>
                  <a:srgbClr val="FDAA03"/>
                </a:buClr>
              </a:pPr>
              <a:r>
                <a:rPr lang="en-US" sz="1200" b="1" dirty="0" smtClean="0"/>
                <a:t>DHS </a:t>
              </a:r>
              <a:r>
                <a:rPr lang="en-US" sz="1200" b="1" dirty="0" err="1" smtClean="0"/>
                <a:t>SwA</a:t>
              </a:r>
              <a:r>
                <a:rPr lang="en-US" sz="1200" b="1" dirty="0" smtClean="0"/>
                <a:t> Forum Malware WG</a:t>
              </a:r>
              <a:endParaRPr lang="en-US" sz="1200" b="1" dirty="0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auto">
            <a:xfrm>
              <a:off x="6781800" y="4038600"/>
              <a:ext cx="1606550" cy="91307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1800"/>
                </a:lnSpc>
                <a:buClr>
                  <a:srgbClr val="FDAA03"/>
                </a:buClr>
              </a:pPr>
              <a:r>
                <a:rPr lang="en-US" sz="1200" b="1" dirty="0" smtClean="0">
                  <a:solidFill>
                    <a:srgbClr val="993366"/>
                  </a:solidFill>
                </a:rPr>
                <a:t>Dec 2009</a:t>
              </a:r>
              <a:endParaRPr lang="en-US" sz="1200" b="1" dirty="0">
                <a:solidFill>
                  <a:srgbClr val="993366"/>
                </a:solidFill>
              </a:endParaRPr>
            </a:p>
            <a:p>
              <a:pPr algn="ctr">
                <a:lnSpc>
                  <a:spcPts val="1800"/>
                </a:lnSpc>
                <a:buClr>
                  <a:srgbClr val="FDAA03"/>
                </a:buClr>
              </a:pPr>
              <a:r>
                <a:rPr lang="en-US" sz="1200" b="1" dirty="0" smtClean="0"/>
                <a:t>MAEC public website</a:t>
              </a:r>
              <a:endParaRPr lang="en-US" sz="1200" b="1" dirty="0"/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7848600" y="4038600"/>
              <a:ext cx="1606550" cy="91307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ts val="1800"/>
                </a:lnSpc>
                <a:buClr>
                  <a:srgbClr val="FDAA03"/>
                </a:buClr>
              </a:pPr>
              <a:r>
                <a:rPr lang="en-US" sz="1200" b="1" dirty="0" smtClean="0">
                  <a:solidFill>
                    <a:srgbClr val="993366"/>
                  </a:solidFill>
                </a:rPr>
                <a:t>Jun 2010</a:t>
              </a:r>
              <a:endParaRPr lang="en-US" sz="1200" b="1" dirty="0">
                <a:solidFill>
                  <a:srgbClr val="993366"/>
                </a:solidFill>
              </a:endParaRPr>
            </a:p>
            <a:p>
              <a:pPr algn="ctr">
                <a:lnSpc>
                  <a:spcPts val="1800"/>
                </a:lnSpc>
                <a:buClr>
                  <a:srgbClr val="FDAA03"/>
                </a:buClr>
              </a:pPr>
              <a:r>
                <a:rPr lang="en-US" sz="1200" b="1" dirty="0" smtClean="0"/>
                <a:t>Initial MAEC Schema</a:t>
              </a:r>
              <a:endParaRPr lang="en-US" sz="1200" b="1" dirty="0"/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>
              <a:off x="3429000" y="5638800"/>
              <a:ext cx="2057400" cy="1588"/>
            </a:xfrm>
            <a:prstGeom prst="straightConnector1">
              <a:avLst/>
            </a:prstGeom>
            <a:solidFill>
              <a:srgbClr val="FFCC99"/>
            </a:solidFill>
            <a:ln w="349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40" name="Picture 39" descr="Maec-logo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91200" y="5410200"/>
              <a:ext cx="1624693" cy="4572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867400" y="2514600"/>
              <a:ext cx="830154" cy="895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162800" y="2133600"/>
              <a:ext cx="1702996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Group 46"/>
          <p:cNvGrpSpPr/>
          <p:nvPr/>
        </p:nvGrpSpPr>
        <p:grpSpPr>
          <a:xfrm>
            <a:off x="2743200" y="228600"/>
            <a:ext cx="4317323" cy="3352800"/>
            <a:chOff x="2743200" y="228600"/>
            <a:chExt cx="4317323" cy="3352800"/>
          </a:xfrm>
        </p:grpSpPr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2743200" y="228600"/>
              <a:ext cx="4317323" cy="60529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  <a:spcAft>
                  <a:spcPts val="0"/>
                </a:spcAft>
              </a:pPr>
              <a:r>
                <a:rPr lang="en-US" sz="1400" b="1" dirty="0"/>
                <a:t>Rise of </a:t>
              </a:r>
              <a:r>
                <a:rPr lang="en-US" sz="1400" b="1" dirty="0" smtClean="0"/>
                <a:t>New Threats</a:t>
              </a:r>
            </a:p>
            <a:p>
              <a:pPr>
                <a:lnSpc>
                  <a:spcPts val="2000"/>
                </a:lnSpc>
                <a:spcAft>
                  <a:spcPts val="0"/>
                </a:spcAft>
              </a:pPr>
              <a:r>
                <a:rPr lang="en-US" sz="1000" dirty="0" smtClean="0"/>
                <a:t>Symantec Global Internet Security Threat Report, Volume XIII, 4/2008 </a:t>
              </a:r>
              <a:endParaRPr lang="en-US" sz="1000" dirty="0"/>
            </a:p>
          </p:txBody>
        </p:sp>
        <p:pic>
          <p:nvPicPr>
            <p:cNvPr id="43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 l="25846" t="29851" r="5169" b="8955"/>
            <a:stretch>
              <a:fillRect/>
            </a:stretch>
          </p:blipFill>
          <p:spPr bwMode="auto">
            <a:xfrm>
              <a:off x="3733800" y="762000"/>
              <a:ext cx="2500112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" name="Lightning Bolt 43"/>
            <p:cNvSpPr/>
            <p:nvPr/>
          </p:nvSpPr>
          <p:spPr bwMode="auto">
            <a:xfrm>
              <a:off x="4800600" y="2133600"/>
              <a:ext cx="838200" cy="1447800"/>
            </a:xfrm>
            <a:prstGeom prst="lightningBolt">
              <a:avLst/>
            </a:prstGeom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sunset" dir="t"/>
            </a:scene3d>
            <a:sp3d>
              <a:bevelT/>
            </a:sp3d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990600"/>
          </a:xfrm>
        </p:spPr>
        <p:txBody>
          <a:bodyPr/>
          <a:lstStyle/>
          <a:p>
            <a:r>
              <a:rPr lang="en-US" dirty="0" smtClean="0"/>
              <a:t>Malware Attribute Enumeration and Characterization (MAEC)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8675687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 bwMode="auto">
          <a:xfrm>
            <a:off x="4876800" y="4343400"/>
            <a:ext cx="3581400" cy="182880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Focus on </a:t>
            </a:r>
          </a:p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attributes and behaviors,</a:t>
            </a:r>
          </a:p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r>
              <a:rPr lang="en-US" i="1" dirty="0" smtClean="0"/>
              <a:t>not</a:t>
            </a:r>
            <a:r>
              <a:rPr lang="en-US" dirty="0" smtClean="0"/>
              <a:t> intent and malware families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MAEC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7315200" cy="527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rame 6"/>
          <p:cNvSpPr/>
          <p:nvPr/>
        </p:nvSpPr>
        <p:spPr bwMode="auto">
          <a:xfrm>
            <a:off x="609600" y="3429000"/>
            <a:ext cx="8077200" cy="3276600"/>
          </a:xfrm>
          <a:prstGeom prst="frame">
            <a:avLst/>
          </a:prstGeom>
          <a:solidFill>
            <a:srgbClr val="FFCC99">
              <a:alpha val="6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MAEC Action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6657975" cy="49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913" y="1087438"/>
            <a:ext cx="7748587" cy="468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MAEC Behavior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95400"/>
            <a:ext cx="6227284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trebriefing_2_2009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CCKS-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CKS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KS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88DC33E87C6AF248ADA649AF23EB5F8D" ma:contentTypeVersion="0" ma:contentTypeDescription="Materials and documents that contain MITRE authored content and other content directly attributable to MITRE and its work" ma:contentTypeScope="" ma:versionID="ee9150cd5b81bd16e4fb1bc4d5938a93">
  <xsd:schema xmlns:xsd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5abf883327671b33948198d19e22557f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FFBA16-77E3-41CB-96A7-2808CFB8C09B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CEC98105-523C-40E0-BFA7-2713A50252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011E5F6-85AB-45EB-8FFC-042EC0C55FC2}">
  <ds:schemaRefs>
    <ds:schemaRef ds:uri="http://schemas.microsoft.com/office/2006/metadata/properties"/>
    <ds:schemaRef ds:uri="http://schemas.microsoft.com/sharepoint/v3"/>
    <ds:schemaRef ds:uri="http://schemas.microsoft.com/sharepoint/v3/fields"/>
  </ds:schemaRefs>
</ds:datastoreItem>
</file>

<file path=customXml/itemProps4.xml><?xml version="1.0" encoding="utf-8"?>
<ds:datastoreItem xmlns:ds="http://schemas.openxmlformats.org/officeDocument/2006/customXml" ds:itemID="{C52D0652-F5B6-417F-8844-4199DF1577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mitrebriefing_2_2009</Template>
  <TotalTime>3773</TotalTime>
  <Words>260</Words>
  <Application>Microsoft Office PowerPoint</Application>
  <PresentationFormat>On-screen Show (4:3)</PresentationFormat>
  <Paragraphs>80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mitrebriefing_2_2009</vt:lpstr>
      <vt:lpstr>Slide 1</vt:lpstr>
      <vt:lpstr>Why Do We Need to Develop Standards for Malware?</vt:lpstr>
      <vt:lpstr>Correlate, Integrate, Automate</vt:lpstr>
      <vt:lpstr>Background</vt:lpstr>
      <vt:lpstr>Malware Attribute Enumeration and Characterization (MAEC)</vt:lpstr>
      <vt:lpstr>High-level MAEC Overview</vt:lpstr>
      <vt:lpstr>MAEC Action Model</vt:lpstr>
      <vt:lpstr>Action Example</vt:lpstr>
      <vt:lpstr>MAEC Behavior Model</vt:lpstr>
      <vt:lpstr>Behavior Example</vt:lpstr>
      <vt:lpstr>MAEC Schema Overview – Initial Release</vt:lpstr>
      <vt:lpstr>Test Case: CWSandbox Output -&gt; MAEC</vt:lpstr>
      <vt:lpstr>Current Activities &amp; Status</vt:lpstr>
    </vt:vector>
  </TitlesOfParts>
  <Manager/>
  <Company>The MITRE Corporation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MAEC</dc:title>
  <dc:subject/>
  <dc:creator>Ivan Kirillov</dc:creator>
  <cp:keywords/>
  <dc:description/>
  <cp:lastModifiedBy>sboczeno</cp:lastModifiedBy>
  <cp:revision>366</cp:revision>
  <dcterms:created xsi:type="dcterms:W3CDTF">2009-10-16T16:59:53Z</dcterms:created>
  <dcterms:modified xsi:type="dcterms:W3CDTF">2010-06-08T16:50:02Z</dcterms:modified>
  <cp:category/>
  <cp:contentType>MITRE Work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0x010100823A99C636F7423283FB0D200866C6130088DC33E87C6AF248ADA649AF23EB5F8D</vt:lpwstr>
  </property>
</Properties>
</file>